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3" d="100"/>
          <a:sy n="73" d="100"/>
        </p:scale>
        <p:origin x="-1440"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BD65DD-650E-484B-9B09-9B889E0DE8F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89B004E-2AB6-4CB6-8BAE-03B2B09C6FF3}" type="datetimeFigureOut">
              <a:rPr lang="el-GR" smtClean="0"/>
              <a:pPr/>
              <a:t>12/4/2022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6BD65DD-650E-484B-9B09-9B889E0DE8F1}"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9B004E-2AB6-4CB6-8BAE-03B2B09C6FF3}" type="datetimeFigureOut">
              <a:rPr lang="el-GR" smtClean="0"/>
              <a:pPr/>
              <a:t>12/4/2022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BD65DD-650E-484B-9B09-9B889E0DE8F1}"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1142984"/>
            <a:ext cx="8137400" cy="2214578"/>
          </a:xfrm>
        </p:spPr>
        <p:txBody>
          <a:bodyPr>
            <a:normAutofit/>
          </a:bodyPr>
          <a:lstStyle/>
          <a:p>
            <a:pPr algn="ctr"/>
            <a:r>
              <a:rPr lang="el-GR" sz="6000" dirty="0" smtClean="0">
                <a:solidFill>
                  <a:schemeClr val="tx1"/>
                </a:solidFill>
              </a:rPr>
              <a:t>3</a:t>
            </a:r>
            <a:r>
              <a:rPr lang="el-GR" sz="6000" baseline="30000" dirty="0" smtClean="0">
                <a:solidFill>
                  <a:schemeClr val="tx1"/>
                </a:solidFill>
              </a:rPr>
              <a:t>ο</a:t>
            </a:r>
            <a:r>
              <a:rPr lang="el-GR" sz="6000" dirty="0" smtClean="0">
                <a:solidFill>
                  <a:schemeClr val="tx1"/>
                </a:solidFill>
              </a:rPr>
              <a:t> ΓΥΜΝΑΣΙΟ ΑΓΙΟΥ ΝΙΚΟΛΑΟΥ </a:t>
            </a:r>
            <a:endParaRPr lang="el-GR" sz="6000" dirty="0">
              <a:solidFill>
                <a:schemeClr val="tx1"/>
              </a:solidFill>
            </a:endParaRPr>
          </a:p>
        </p:txBody>
      </p:sp>
      <p:sp>
        <p:nvSpPr>
          <p:cNvPr id="3" name="2 - Υπότιτλος"/>
          <p:cNvSpPr>
            <a:spLocks noGrp="1"/>
          </p:cNvSpPr>
          <p:nvPr>
            <p:ph type="subTitle" idx="1"/>
          </p:nvPr>
        </p:nvSpPr>
        <p:spPr>
          <a:xfrm>
            <a:off x="4429124" y="4286256"/>
            <a:ext cx="4101848" cy="2109790"/>
          </a:xfrm>
        </p:spPr>
        <p:txBody>
          <a:bodyPr>
            <a:normAutofit/>
          </a:bodyPr>
          <a:lstStyle/>
          <a:p>
            <a:pPr algn="ctr"/>
            <a:r>
              <a:rPr lang="el-GR" sz="3200" b="1" i="1" dirty="0" smtClean="0"/>
              <a:t>ΡΑΝΙΑ ΚΟΥΡΙΝΟΥ</a:t>
            </a:r>
          </a:p>
          <a:p>
            <a:pPr algn="ctr"/>
            <a:r>
              <a:rPr lang="el-GR" sz="3200" b="1" i="1" dirty="0" smtClean="0"/>
              <a:t>ΕΥΑΓΓΕΛΙΑ ΝΙΚΗΦΟΡΟΥ</a:t>
            </a:r>
            <a:endParaRPr lang="el-GR" sz="3200" b="1" i="1"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0" y="357166"/>
            <a:ext cx="4038600" cy="5929354"/>
          </a:xfrm>
        </p:spPr>
        <p:txBody>
          <a:bodyPr>
            <a:normAutofit fontScale="92500" lnSpcReduction="10000"/>
          </a:bodyPr>
          <a:lstStyle/>
          <a:p>
            <a:pPr>
              <a:buNone/>
            </a:pPr>
            <a:r>
              <a:rPr lang="el-GR" dirty="0" smtClean="0"/>
              <a:t>Το Γερμανικό Μουσείο (στα γερμανικά </a:t>
            </a:r>
            <a:r>
              <a:rPr lang="el-GR" dirty="0" smtClean="0"/>
              <a:t>λέγεται </a:t>
            </a:r>
            <a:r>
              <a:rPr lang="el-GR" dirty="0" smtClean="0"/>
              <a:t>: </a:t>
            </a:r>
            <a:r>
              <a:rPr lang="el-GR" i="1" dirty="0" smtClean="0"/>
              <a:t>D</a:t>
            </a:r>
            <a:r>
              <a:rPr lang="en-US" i="1" dirty="0" smtClean="0"/>
              <a:t>e</a:t>
            </a:r>
            <a:r>
              <a:rPr lang="el-GR" i="1" dirty="0" err="1" smtClean="0"/>
              <a:t>utches</a:t>
            </a:r>
            <a:r>
              <a:rPr lang="el-GR" i="1" dirty="0" smtClean="0"/>
              <a:t> </a:t>
            </a:r>
            <a:r>
              <a:rPr lang="el-GR" i="1" dirty="0" err="1" smtClean="0"/>
              <a:t>Museum</a:t>
            </a:r>
            <a:r>
              <a:rPr lang="el-GR" dirty="0" smtClean="0"/>
              <a:t>) στο Μόναχο, Γερμανία, είναι το μεγαλύτερο μουσείο επιστήμης και τεχνολογίας στον κόσμο. Περιέχει περίπου 28.000 εκθέματα και αντικείμενα από πενήντα τομείς επιστήμης και τεχνολογίας. Δέχεται περίπου 1,5 εκατομμύρια επισκέπτες ανά έτος. Επιπλέον, για να το επισκεφθεί κάποιος είναι ανοιχτά καθημερινά από τις 9π.μ.-5μ.μ.</a:t>
            </a:r>
            <a:endParaRPr lang="el-GR" dirty="0"/>
          </a:p>
        </p:txBody>
      </p:sp>
      <p:pic>
        <p:nvPicPr>
          <p:cNvPr id="5" name="4 - Θέση περιεχομένου" descr="1μ.jpg"/>
          <p:cNvPicPr>
            <a:picLocks noGrp="1" noChangeAspect="1"/>
          </p:cNvPicPr>
          <p:nvPr>
            <p:ph sz="half" idx="2"/>
          </p:nvPr>
        </p:nvPicPr>
        <p:blipFill>
          <a:blip r:embed="rId2"/>
          <a:stretch>
            <a:fillRect/>
          </a:stretch>
        </p:blipFill>
        <p:spPr>
          <a:xfrm>
            <a:off x="3929058" y="1357298"/>
            <a:ext cx="4951918" cy="28473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00562" y="285704"/>
            <a:ext cx="4143404" cy="6572296"/>
          </a:xfrm>
        </p:spPr>
        <p:txBody>
          <a:bodyPr>
            <a:noAutofit/>
          </a:bodyPr>
          <a:lstStyle/>
          <a:p>
            <a:pPr>
              <a:buNone/>
            </a:pPr>
            <a:r>
              <a:rPr lang="el-GR" sz="2200" dirty="0" smtClean="0"/>
              <a:t>Το μουσείο ιδρύθηκε στις 28 Ιουνίου 1903, ύστερα από μια συνάντηση του Συνδέσμου Γερμανών Μηχανικών (VDI) με πρωτοβουλία του </a:t>
            </a:r>
            <a:r>
              <a:rPr lang="el-GR" sz="2200" dirty="0" err="1" smtClean="0"/>
              <a:t>Όσκαρ</a:t>
            </a:r>
            <a:r>
              <a:rPr lang="el-GR" sz="2200" dirty="0" smtClean="0"/>
              <a:t> φον Μίλερ. Επίσης το επίσημο του όνομα είναι </a:t>
            </a:r>
            <a:r>
              <a:rPr lang="el-GR" sz="2200" i="1" dirty="0" err="1" smtClean="0"/>
              <a:t>Deutsches</a:t>
            </a:r>
            <a:r>
              <a:rPr lang="el-GR" sz="2200" i="1" dirty="0" smtClean="0"/>
              <a:t> </a:t>
            </a:r>
            <a:r>
              <a:rPr lang="el-GR" sz="2200" i="1" dirty="0" err="1" smtClean="0"/>
              <a:t>Museum</a:t>
            </a:r>
            <a:r>
              <a:rPr lang="el-GR" sz="2200" i="1" dirty="0" smtClean="0"/>
              <a:t> </a:t>
            </a:r>
            <a:r>
              <a:rPr lang="el-GR" sz="2200" i="1" dirty="0" err="1" smtClean="0"/>
              <a:t>von</a:t>
            </a:r>
            <a:r>
              <a:rPr lang="el-GR" sz="2200" i="1" dirty="0" smtClean="0"/>
              <a:t> </a:t>
            </a:r>
            <a:r>
              <a:rPr lang="el-GR" sz="2200" i="1" dirty="0" err="1" smtClean="0"/>
              <a:t>Meisterwerken</a:t>
            </a:r>
            <a:r>
              <a:rPr lang="el-GR" sz="2200" i="1" dirty="0" smtClean="0"/>
              <a:t> </a:t>
            </a:r>
            <a:r>
              <a:rPr lang="el-GR" sz="2200" i="1" dirty="0" err="1" smtClean="0"/>
              <a:t>der</a:t>
            </a:r>
            <a:r>
              <a:rPr lang="el-GR" sz="2200" i="1" dirty="0" smtClean="0"/>
              <a:t> </a:t>
            </a:r>
            <a:r>
              <a:rPr lang="el-GR" sz="2200" i="1" dirty="0" err="1" smtClean="0"/>
              <a:t>Naturwissenschaft</a:t>
            </a:r>
            <a:r>
              <a:rPr lang="el-GR" sz="2200" i="1" dirty="0" smtClean="0"/>
              <a:t> </a:t>
            </a:r>
            <a:r>
              <a:rPr lang="el-GR" sz="2200" i="1" dirty="0" err="1" smtClean="0"/>
              <a:t>und</a:t>
            </a:r>
            <a:r>
              <a:rPr lang="el-GR" sz="2200" i="1" dirty="0" smtClean="0"/>
              <a:t> </a:t>
            </a:r>
            <a:r>
              <a:rPr lang="el-GR" sz="2200" i="1" dirty="0" err="1" smtClean="0"/>
              <a:t>Technik</a:t>
            </a:r>
            <a:r>
              <a:rPr lang="el-GR" sz="2200" dirty="0" smtClean="0"/>
              <a:t>  που σημαίνει (Γερμανικό Μουσείο Αριστουργημάτων Επιστήμης και Τεχνολογίας). Επιπλέον είναι το μεγαλύτερο μουσείο στο Μόναχο. Για ένα χρονικό διάστημα το μουσείο συνήθιζε να φιλοξενεί συναυλίες </a:t>
            </a:r>
            <a:r>
              <a:rPr lang="el-GR" sz="2200" dirty="0" err="1" smtClean="0"/>
              <a:t>ποπ</a:t>
            </a:r>
            <a:r>
              <a:rPr lang="el-GR" sz="2200" dirty="0" smtClean="0"/>
              <a:t> και ροκ όπως το </a:t>
            </a:r>
            <a:r>
              <a:rPr lang="el-GR" sz="2200" dirty="0" err="1" smtClean="0"/>
              <a:t>The</a:t>
            </a:r>
            <a:r>
              <a:rPr lang="el-GR" sz="2200" dirty="0" smtClean="0"/>
              <a:t> </a:t>
            </a:r>
            <a:r>
              <a:rPr lang="el-GR" sz="2200" dirty="0" err="1" smtClean="0"/>
              <a:t>Who</a:t>
            </a:r>
            <a:r>
              <a:rPr lang="el-GR" sz="2200" dirty="0" smtClean="0"/>
              <a:t>, </a:t>
            </a:r>
            <a:r>
              <a:rPr lang="el-GR" sz="2200" dirty="0" err="1" smtClean="0"/>
              <a:t>Jimi</a:t>
            </a:r>
            <a:r>
              <a:rPr lang="el-GR" sz="2200" dirty="0" smtClean="0"/>
              <a:t> </a:t>
            </a:r>
            <a:r>
              <a:rPr lang="el-GR" sz="2200" dirty="0" err="1" smtClean="0"/>
              <a:t>Hendrix</a:t>
            </a:r>
            <a:r>
              <a:rPr lang="el-GR" sz="2200" dirty="0" smtClean="0"/>
              <a:t> και </a:t>
            </a:r>
            <a:r>
              <a:rPr lang="el-GR" sz="2200" dirty="0" err="1" smtClean="0"/>
              <a:t>Elton</a:t>
            </a:r>
            <a:r>
              <a:rPr lang="el-GR" sz="2200" dirty="0" smtClean="0"/>
              <a:t> </a:t>
            </a:r>
            <a:r>
              <a:rPr lang="el-GR" sz="2200" dirty="0" err="1" smtClean="0"/>
              <a:t>John</a:t>
            </a:r>
            <a:r>
              <a:rPr lang="el-GR" sz="2200" dirty="0" smtClean="0"/>
              <a:t>.</a:t>
            </a:r>
          </a:p>
        </p:txBody>
      </p:sp>
      <p:pic>
        <p:nvPicPr>
          <p:cNvPr id="7" name="6 - Θέση περιεχομένου" descr="images (2).jpg"/>
          <p:cNvPicPr>
            <a:picLocks noGrp="1" noChangeAspect="1"/>
          </p:cNvPicPr>
          <p:nvPr>
            <p:ph sz="half" idx="2"/>
          </p:nvPr>
        </p:nvPicPr>
        <p:blipFill>
          <a:blip r:embed="rId2"/>
          <a:stretch>
            <a:fillRect/>
          </a:stretch>
        </p:blipFill>
        <p:spPr>
          <a:xfrm>
            <a:off x="1142976" y="785794"/>
            <a:ext cx="3056737" cy="41711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0" y="3857628"/>
            <a:ext cx="9144000" cy="3000372"/>
          </a:xfrm>
        </p:spPr>
        <p:txBody>
          <a:bodyPr>
            <a:normAutofit fontScale="85000" lnSpcReduction="20000"/>
          </a:bodyPr>
          <a:lstStyle/>
          <a:p>
            <a:pPr>
              <a:buNone/>
            </a:pPr>
            <a:r>
              <a:rPr lang="el-GR" dirty="0" smtClean="0"/>
              <a:t>    Αρχικά </a:t>
            </a:r>
            <a:r>
              <a:rPr lang="el-GR" dirty="0" smtClean="0"/>
              <a:t>τον Ιούνιο του 1903, ο πρίγκιπας Λουδοβίκος Β´ της Βαυαρίας, συμφώνησε να ενεργήσει ως προστάτης του μουσείου και η πόλη του Μονάχου δώρισε το </a:t>
            </a:r>
            <a:r>
              <a:rPr lang="el-GR" dirty="0" err="1" smtClean="0"/>
              <a:t>Coal</a:t>
            </a:r>
            <a:r>
              <a:rPr lang="el-GR" dirty="0" smtClean="0"/>
              <a:t> </a:t>
            </a:r>
            <a:r>
              <a:rPr lang="el-GR" dirty="0" err="1" smtClean="0"/>
              <a:t>Island</a:t>
            </a:r>
            <a:r>
              <a:rPr lang="el-GR" dirty="0" smtClean="0"/>
              <a:t> ως ευγνωμοσύνη για το έργο του. Επιπρόσθετα, άρχισαν να φθάνουν εκθέματα από το Μόναχο, τη Γερμανία και το εξωτερικό, συμπεριλαμβανομένων των συλλογών από τη Βαυαρική Ακαδημία. Καθώς δεν υπήρχε ειδικό μουσείο, έτσι τα εκθέματα εμφανίζονταν στο Εθνικό Μουσείο αρχικά. Συμπληρώνοντας, στις 12 Νοεμβρίου 1906, τα προσωρινά εκθέματα στο Εθνικό Μουσείο ανοίχτηκαν με  μία τελετή στο κοινό-θεατές και στις 13 Νοεμβρίου τοποθετήθηκε η θεμελιώδης πέτρα για το μόνιμο </a:t>
            </a:r>
            <a:r>
              <a:rPr lang="el-GR" dirty="0" smtClean="0"/>
              <a:t>μουσείο.</a:t>
            </a:r>
            <a:endParaRPr lang="el-GR" dirty="0" smtClean="0"/>
          </a:p>
        </p:txBody>
      </p:sp>
      <p:pic>
        <p:nvPicPr>
          <p:cNvPr id="5" name="4 - Θέση περιεχομένου" descr="12439538_1551402708517124_5887760292828476456_n-scaled.jpg"/>
          <p:cNvPicPr>
            <a:picLocks noGrp="1" noChangeAspect="1"/>
          </p:cNvPicPr>
          <p:nvPr>
            <p:ph sz="half" idx="2"/>
          </p:nvPr>
        </p:nvPicPr>
        <p:blipFill>
          <a:blip r:embed="rId2"/>
          <a:stretch>
            <a:fillRect/>
          </a:stretch>
        </p:blipFill>
        <p:spPr>
          <a:xfrm>
            <a:off x="142844" y="1357298"/>
            <a:ext cx="3556025" cy="2286016"/>
          </a:xfrm>
          <a:prstGeom prst="rect">
            <a:avLst/>
          </a:prstGeom>
          <a:ln>
            <a:noFill/>
          </a:ln>
          <a:effectLst>
            <a:softEdge rad="112500"/>
          </a:effectLst>
        </p:spPr>
      </p:pic>
      <p:pic>
        <p:nvPicPr>
          <p:cNvPr id="1026" name="Picture 2" descr="C:\Users\user\Pictures\3μ.jpg"/>
          <p:cNvPicPr>
            <a:picLocks noChangeAspect="1" noChangeArrowheads="1"/>
          </p:cNvPicPr>
          <p:nvPr/>
        </p:nvPicPr>
        <p:blipFill>
          <a:blip r:embed="rId3" cstate="print"/>
          <a:srcRect/>
          <a:stretch>
            <a:fillRect/>
          </a:stretch>
        </p:blipFill>
        <p:spPr bwMode="auto">
          <a:xfrm>
            <a:off x="4714876" y="785794"/>
            <a:ext cx="3929090" cy="2620630"/>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4μ.jpg"/>
          <p:cNvPicPr>
            <a:picLocks noGrp="1" noChangeAspect="1"/>
          </p:cNvPicPr>
          <p:nvPr>
            <p:ph sz="half" idx="2"/>
          </p:nvPr>
        </p:nvPicPr>
        <p:blipFill>
          <a:blip r:embed="rId2"/>
          <a:stretch>
            <a:fillRect/>
          </a:stretch>
        </p:blipFill>
        <p:spPr>
          <a:xfrm>
            <a:off x="5500694" y="2071678"/>
            <a:ext cx="3292612" cy="2173124"/>
          </a:xfrm>
          <a:prstGeom prst="ellipse">
            <a:avLst/>
          </a:prstGeom>
          <a:ln>
            <a:noFill/>
          </a:ln>
          <a:effectLst>
            <a:softEdge rad="112500"/>
          </a:effectLst>
        </p:spPr>
      </p:pic>
      <p:sp>
        <p:nvSpPr>
          <p:cNvPr id="6" name="1 - Τίτλος"/>
          <p:cNvSpPr>
            <a:spLocks noGrp="1"/>
          </p:cNvSpPr>
          <p:nvPr>
            <p:ph sz="half" idx="1"/>
          </p:nvPr>
        </p:nvSpPr>
        <p:spPr>
          <a:xfrm>
            <a:off x="214313" y="4286250"/>
            <a:ext cx="8786812" cy="2357438"/>
          </a:xfrm>
        </p:spPr>
        <p:txBody>
          <a:bodyPr>
            <a:normAutofit fontScale="85000" lnSpcReduction="20000"/>
          </a:bodyPr>
          <a:lstStyle/>
          <a:p>
            <a:pPr>
              <a:buNone/>
            </a:pPr>
            <a:r>
              <a:rPr lang="el-GR" dirty="0" smtClean="0"/>
              <a:t>    Καταρχάς</a:t>
            </a:r>
            <a:r>
              <a:rPr lang="el-GR" dirty="0" smtClean="0"/>
              <a:t>, το πρώτο όνομα του μουσείου, ήταν το "Γερμανικό Μουσείο για τα Αριστουργήματα της Φυσικής Επιστήμης και Τεχνολογίας" όμως, δεν προοριζόταν να περιορίσει το μουσείο τις γερμανικές προόδους στην επιστήμη και την τεχνολογία. Αλλά ήθελε να εκφράσει τη σημασία της επιστήμης και της τεχνολογίας στο γερμανικό λαό. Έπειτα το γερμανικό μουσείο διαθέτει εκθέματα από την γερμανική ιστορία αλλά και τον πόλεμο της. Για παράδειγμα, πολεμικά αεροπλάνα και γενικά εκθέματα από την ιστορία της </a:t>
            </a:r>
            <a:r>
              <a:rPr lang="el-GR" dirty="0" smtClean="0"/>
              <a:t>Γ</a:t>
            </a:r>
            <a:r>
              <a:rPr lang="el-GR" dirty="0" smtClean="0"/>
              <a:t>ερμανίας</a:t>
            </a:r>
            <a:r>
              <a:rPr lang="el-GR" dirty="0" smtClean="0"/>
              <a:t>.</a:t>
            </a:r>
            <a:endParaRPr lang="el-GR" dirty="0"/>
          </a:p>
        </p:txBody>
      </p:sp>
      <p:pic>
        <p:nvPicPr>
          <p:cNvPr id="2050" name="Picture 2" descr="C:\Users\user\Pictures\6μ.jpg"/>
          <p:cNvPicPr>
            <a:picLocks noChangeAspect="1" noChangeArrowheads="1"/>
          </p:cNvPicPr>
          <p:nvPr/>
        </p:nvPicPr>
        <p:blipFill>
          <a:blip r:embed="rId3"/>
          <a:srcRect/>
          <a:stretch>
            <a:fillRect/>
          </a:stretch>
        </p:blipFill>
        <p:spPr bwMode="auto">
          <a:xfrm>
            <a:off x="0" y="1857364"/>
            <a:ext cx="3143272" cy="2357454"/>
          </a:xfrm>
          <a:prstGeom prst="ellipse">
            <a:avLst/>
          </a:prstGeom>
          <a:ln>
            <a:noFill/>
          </a:ln>
          <a:effectLst>
            <a:softEdge rad="112500"/>
          </a:effectLst>
        </p:spPr>
      </p:pic>
      <p:pic>
        <p:nvPicPr>
          <p:cNvPr id="2051" name="Picture 3" descr="C:\Users\user\Pictures\7μ.jpg"/>
          <p:cNvPicPr>
            <a:picLocks noChangeAspect="1" noChangeArrowheads="1"/>
          </p:cNvPicPr>
          <p:nvPr/>
        </p:nvPicPr>
        <p:blipFill>
          <a:blip r:embed="rId4" cstate="print"/>
          <a:srcRect/>
          <a:stretch>
            <a:fillRect/>
          </a:stretch>
        </p:blipFill>
        <p:spPr bwMode="auto">
          <a:xfrm>
            <a:off x="2714612" y="214290"/>
            <a:ext cx="3376602" cy="2252167"/>
          </a:xfrm>
          <a:prstGeom prst="ellipse">
            <a:avLst/>
          </a:prstGeom>
          <a:ln>
            <a:noFill/>
          </a:ln>
          <a:effectLst>
            <a:softEdge rad="112500"/>
          </a:effectLst>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214282" y="928670"/>
            <a:ext cx="8929718" cy="3000396"/>
          </a:xfrm>
        </p:spPr>
        <p:txBody>
          <a:bodyPr>
            <a:normAutofit fontScale="85000" lnSpcReduction="20000"/>
          </a:bodyPr>
          <a:lstStyle/>
          <a:p>
            <a:pPr>
              <a:buNone/>
            </a:pPr>
            <a:r>
              <a:rPr lang="el-GR" dirty="0" smtClean="0"/>
              <a:t>Εκτός από την κύρια περιοχή του </a:t>
            </a:r>
            <a:r>
              <a:rPr lang="el-GR" dirty="0" err="1" smtClean="0"/>
              <a:t>Museumsinsel</a:t>
            </a:r>
            <a:r>
              <a:rPr lang="el-GR" dirty="0" smtClean="0"/>
              <a:t>, το μουσείο έχει δύο </a:t>
            </a:r>
            <a:r>
              <a:rPr lang="el-GR" dirty="0" err="1" smtClean="0"/>
              <a:t>υποκαταστήματα,ένα</a:t>
            </a:r>
            <a:r>
              <a:rPr lang="el-GR" dirty="0" smtClean="0"/>
              <a:t> κοντά στο Μόναχο και ένα στη Βόννη.</a:t>
            </a:r>
          </a:p>
          <a:p>
            <a:pPr>
              <a:buNone/>
            </a:pPr>
            <a:r>
              <a:rPr lang="el-GR" dirty="0" smtClean="0"/>
              <a:t>Το υποκατάστημα </a:t>
            </a:r>
            <a:r>
              <a:rPr lang="el-GR" dirty="0" err="1" smtClean="0"/>
              <a:t>Flugwerft</a:t>
            </a:r>
            <a:r>
              <a:rPr lang="el-GR" dirty="0" smtClean="0"/>
              <a:t> </a:t>
            </a:r>
            <a:r>
              <a:rPr lang="el-GR" dirty="0" err="1" smtClean="0"/>
              <a:t>Schleißheim</a:t>
            </a:r>
            <a:r>
              <a:rPr lang="el-GR" dirty="0" smtClean="0"/>
              <a:t> βρίσκεται περίπου 18 χιλιόμετρα βόρεια του κέντρου της πόλης του Μονάχου κοντά στο παλάτι </a:t>
            </a:r>
            <a:r>
              <a:rPr lang="el-GR" dirty="0" err="1" smtClean="0"/>
              <a:t>Schleißheim</a:t>
            </a:r>
            <a:r>
              <a:rPr lang="el-GR" dirty="0" smtClean="0"/>
              <a:t>. Βασίζεται στις εγκαταστάσεις μιας από τις πρώτες στρατιωτικές αεροπορικές βάσεις στη Γερμανία που ιδρύθηκαν λίγο πριν από τον Α 'Παγκόσμιο Πόλεμο. Επιπλέον περιλαμβάνει το παλιό κέντρο ελέγχου και ελέγχου αέρα καθώς και σύγχρονα κτίρια που προστέθηκαν στα τέλη της δεκαετίας του 2000 μετά από ισχυρή έγκριση, από τον </a:t>
            </a:r>
            <a:r>
              <a:rPr lang="el-GR" dirty="0" err="1" smtClean="0"/>
              <a:t>Franz</a:t>
            </a:r>
            <a:r>
              <a:rPr lang="el-GR" dirty="0" smtClean="0"/>
              <a:t>-</a:t>
            </a:r>
            <a:r>
              <a:rPr lang="el-GR" dirty="0" err="1" smtClean="0"/>
              <a:t>Josef</a:t>
            </a:r>
            <a:r>
              <a:rPr lang="el-GR" dirty="0" smtClean="0"/>
              <a:t> </a:t>
            </a:r>
            <a:r>
              <a:rPr lang="el-GR" dirty="0" err="1" smtClean="0"/>
              <a:t>Strauss</a:t>
            </a:r>
            <a:r>
              <a:rPr lang="el-GR" dirty="0" smtClean="0"/>
              <a:t>.</a:t>
            </a:r>
          </a:p>
          <a:p>
            <a:pPr>
              <a:buNone/>
            </a:pPr>
            <a:endParaRPr lang="el-GR" dirty="0"/>
          </a:p>
        </p:txBody>
      </p:sp>
      <p:pic>
        <p:nvPicPr>
          <p:cNvPr id="5" name="4 - Θέση περιεχομένου" descr="251px-Museumsinsel_München.jpg"/>
          <p:cNvPicPr>
            <a:picLocks noGrp="1" noChangeAspect="1"/>
          </p:cNvPicPr>
          <p:nvPr>
            <p:ph sz="half" idx="2"/>
          </p:nvPr>
        </p:nvPicPr>
        <p:blipFill>
          <a:blip r:embed="rId2"/>
          <a:stretch>
            <a:fillRect/>
          </a:stretch>
        </p:blipFill>
        <p:spPr>
          <a:xfrm>
            <a:off x="2357422" y="3929066"/>
            <a:ext cx="3748097" cy="26281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αρχείο λήψης (2).jpg"/>
          <p:cNvPicPr>
            <a:picLocks noGrp="1" noChangeAspect="1"/>
          </p:cNvPicPr>
          <p:nvPr>
            <p:ph sz="half" idx="1"/>
          </p:nvPr>
        </p:nvPicPr>
        <p:blipFill>
          <a:blip r:embed="rId2"/>
          <a:stretch>
            <a:fillRect/>
          </a:stretch>
        </p:blipFill>
        <p:spPr>
          <a:xfrm>
            <a:off x="2000232" y="3648225"/>
            <a:ext cx="5000660" cy="280973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3 - Θέση περιεχομένου"/>
          <p:cNvSpPr>
            <a:spLocks noGrp="1"/>
          </p:cNvSpPr>
          <p:nvPr>
            <p:ph sz="half" idx="2"/>
          </p:nvPr>
        </p:nvSpPr>
        <p:spPr>
          <a:xfrm>
            <a:off x="500034" y="928670"/>
            <a:ext cx="8429652" cy="2643206"/>
          </a:xfrm>
        </p:spPr>
        <p:txBody>
          <a:bodyPr>
            <a:normAutofit fontScale="32500" lnSpcReduction="20000"/>
          </a:bodyPr>
          <a:lstStyle/>
          <a:p>
            <a:pPr>
              <a:buNone/>
            </a:pPr>
            <a:r>
              <a:rPr lang="el-GR" sz="7600" dirty="0" smtClean="0"/>
              <a:t>Το τελευταίο υποκατάστημα άνοιξε το 2003 και ονομάζεται </a:t>
            </a:r>
            <a:r>
              <a:rPr lang="el-GR" sz="7600" dirty="0" err="1" smtClean="0"/>
              <a:t>Deutsches</a:t>
            </a:r>
            <a:r>
              <a:rPr lang="el-GR" sz="7600" dirty="0" smtClean="0"/>
              <a:t> </a:t>
            </a:r>
            <a:r>
              <a:rPr lang="el-GR" sz="7600" dirty="0" err="1" smtClean="0"/>
              <a:t>Museum</a:t>
            </a:r>
            <a:r>
              <a:rPr lang="el-GR" sz="7600" dirty="0" smtClean="0"/>
              <a:t> </a:t>
            </a:r>
            <a:r>
              <a:rPr lang="el-GR" sz="7600" dirty="0" err="1" smtClean="0"/>
              <a:t>Verkehrszentrum</a:t>
            </a:r>
            <a:r>
              <a:rPr lang="el-GR" sz="7600" dirty="0" smtClean="0"/>
              <a:t>, που βρίσκεται στο </a:t>
            </a:r>
            <a:r>
              <a:rPr lang="el-GR" sz="7600" dirty="0" err="1" smtClean="0"/>
              <a:t>Theresienhöhe</a:t>
            </a:r>
            <a:r>
              <a:rPr lang="el-GR" sz="7600" dirty="0" smtClean="0"/>
              <a:t> του Μονάχου και εστιάζει στην τεχνολογία των μεταφορών.</a:t>
            </a:r>
          </a:p>
          <a:p>
            <a:pPr>
              <a:buNone/>
            </a:pPr>
            <a:r>
              <a:rPr lang="el-GR" sz="7600" dirty="0" smtClean="0"/>
              <a:t>Το υποκατάστημα που βρίσκεται στη Βόννη ξεκίνησε το 1995 και επικεντρώνεται στη γερμανική τεχνολογία, επιστήμη και έρευνα μετά το 1945.</a:t>
            </a:r>
          </a:p>
          <a:p>
            <a:endParaRPr lang="el-GR"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928670"/>
            <a:ext cx="8229600" cy="1571628"/>
          </a:xfrm>
        </p:spPr>
        <p:txBody>
          <a:bodyPr>
            <a:normAutofit/>
          </a:bodyPr>
          <a:lstStyle/>
          <a:p>
            <a:pPr algn="ctr"/>
            <a:r>
              <a:rPr lang="el-GR" b="1" dirty="0" smtClean="0">
                <a:solidFill>
                  <a:schemeClr val="bg1"/>
                </a:solidFill>
              </a:rPr>
              <a:t>ΤΕΛΟΣ </a:t>
            </a:r>
            <a:r>
              <a:rPr lang="el-GR" b="1" dirty="0" smtClean="0">
                <a:solidFill>
                  <a:schemeClr val="bg1"/>
                </a:solidFill>
              </a:rPr>
              <a:t>ΕΥΧΑΡΙΣΤΟΥΜΕ </a:t>
            </a:r>
            <a:r>
              <a:rPr lang="el-GR" b="1" dirty="0" smtClean="0">
                <a:solidFill>
                  <a:schemeClr val="bg1"/>
                </a:solidFill>
              </a:rPr>
              <a:t>ΠΟΥ ΜΑΣ ΠΑΡΑΚΟΛΟΥΘΕΙΣΑΤΕ</a:t>
            </a:r>
            <a:endParaRPr lang="el-GR" b="1" dirty="0">
              <a:solidFill>
                <a:schemeClr val="bg1"/>
              </a:solidFill>
            </a:endParaRPr>
          </a:p>
        </p:txBody>
      </p:sp>
      <p:pic>
        <p:nvPicPr>
          <p:cNvPr id="4" name="3 - Θέση περιεχομένου" descr="5μ.jpg"/>
          <p:cNvPicPr>
            <a:picLocks noGrp="1" noChangeAspect="1"/>
          </p:cNvPicPr>
          <p:nvPr>
            <p:ph idx="1"/>
          </p:nvPr>
        </p:nvPicPr>
        <p:blipFill>
          <a:blip r:embed="rId2"/>
          <a:stretch>
            <a:fillRect/>
          </a:stretch>
        </p:blipFill>
        <p:spPr>
          <a:xfrm>
            <a:off x="1142976" y="3000372"/>
            <a:ext cx="6778321" cy="25384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271</Words>
  <Application>Microsoft Office PowerPoint</Application>
  <PresentationFormat>Προβολή στην οθόνη (4:3)</PresentationFormat>
  <Paragraphs>12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Ροή</vt:lpstr>
      <vt:lpstr>3ο ΓΥΜΝΑΣΙΟ ΑΓΙΟΥ ΝΙΚΟΛΑΟΥ </vt:lpstr>
      <vt:lpstr>Διαφάνεια 2</vt:lpstr>
      <vt:lpstr>Διαφάνεια 3</vt:lpstr>
      <vt:lpstr>Διαφάνεια 4</vt:lpstr>
      <vt:lpstr>Διαφάνεια 5</vt:lpstr>
      <vt:lpstr>Διαφάνεια 6</vt:lpstr>
      <vt:lpstr>Διαφάνεια 7</vt:lpstr>
      <vt:lpstr>ΤΕΛΟΣ ΕΥΧΑΡΙΣΤΟΥΜΕ ΠΟΥ ΜΑΣ ΠΑΡΑΚΟΛΟΥΘΕΙΣΑΤΕ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3ο ΓΥΜΝΑΣΙΟ ΑΓΙΟΥ ΝΙΚΟΛΑΟΥ </dc:title>
  <dc:creator>user</dc:creator>
  <cp:lastModifiedBy>ZAM zam</cp:lastModifiedBy>
  <cp:revision>47</cp:revision>
  <dcterms:created xsi:type="dcterms:W3CDTF">2022-01-20T17:20:26Z</dcterms:created>
  <dcterms:modified xsi:type="dcterms:W3CDTF">2022-04-12T12:03:11Z</dcterms:modified>
</cp:coreProperties>
</file>